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8" r:id="rId5"/>
    <p:sldId id="269" r:id="rId6"/>
    <p:sldId id="259" r:id="rId7"/>
    <p:sldId id="270" r:id="rId8"/>
    <p:sldId id="260" r:id="rId9"/>
    <p:sldId id="271" r:id="rId10"/>
    <p:sldId id="272" r:id="rId11"/>
    <p:sldId id="261" r:id="rId12"/>
    <p:sldId id="262" r:id="rId13"/>
    <p:sldId id="274" r:id="rId14"/>
    <p:sldId id="27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515155"/>
            <a:ext cx="7766936" cy="3670479"/>
          </a:xfrm>
        </p:spPr>
        <p:txBody>
          <a:bodyPr/>
          <a:lstStyle/>
          <a:p>
            <a:pPr algn="ct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Randomized, Double-blind Trial Of Olanzapine Versus Placebo In Patients Prodromal  Symptomatic For Psychosis </a:t>
            </a:r>
            <a:r>
              <a:rPr lang="en-US" sz="2800" dirty="0"/>
              <a:t/>
            </a:r>
            <a:br>
              <a:rPr lang="en-US" sz="2800" dirty="0"/>
            </a:br>
            <a:endParaRPr lang="en-US" sz="2800" dirty="0">
              <a:solidFill>
                <a:schemeClr val="accent2"/>
              </a:solidFill>
            </a:endParaRPr>
          </a:p>
        </p:txBody>
      </p:sp>
      <p:sp>
        <p:nvSpPr>
          <p:cNvPr id="3" name="Subtitle 2"/>
          <p:cNvSpPr>
            <a:spLocks noGrp="1"/>
          </p:cNvSpPr>
          <p:nvPr>
            <p:ph type="subTitle" idx="1"/>
          </p:nvPr>
        </p:nvSpPr>
        <p:spPr>
          <a:xfrm>
            <a:off x="1507067" y="1159099"/>
            <a:ext cx="7766936" cy="5280339"/>
          </a:xfrm>
        </p:spPr>
        <p:txBody>
          <a:bodyPr>
            <a:normAutofit/>
          </a:bodyPr>
          <a:lstStyle/>
          <a:p>
            <a:pPr algn="ctr"/>
            <a:endParaRPr lang="en-US" sz="3600" dirty="0" smtClean="0">
              <a:solidFill>
                <a:schemeClr val="accent2"/>
              </a:solidFill>
            </a:endParaRPr>
          </a:p>
          <a:p>
            <a:pPr algn="ctr"/>
            <a:endParaRPr lang="en-US" sz="3600" dirty="0">
              <a:solidFill>
                <a:schemeClr val="accent2"/>
              </a:solidFill>
            </a:endParaRPr>
          </a:p>
          <a:p>
            <a:pPr algn="ctr"/>
            <a:endParaRPr lang="en-US" sz="3600" dirty="0" smtClean="0">
              <a:solidFill>
                <a:schemeClr val="accent2"/>
              </a:solidFill>
            </a:endParaRPr>
          </a:p>
          <a:p>
            <a:pPr algn="ctr"/>
            <a:r>
              <a:rPr lang="en-US" sz="2800" dirty="0" smtClean="0">
                <a:solidFill>
                  <a:schemeClr val="accent1"/>
                </a:solidFill>
                <a:latin typeface="Arial" panose="020B0604020202020204" pitchFamily="34" charset="0"/>
                <a:cs typeface="Arial" panose="020B0604020202020204" pitchFamily="34" charset="0"/>
              </a:rPr>
              <a:t>Name</a:t>
            </a:r>
          </a:p>
          <a:p>
            <a:pPr algn="ctr"/>
            <a:r>
              <a:rPr lang="en-US" sz="2800" dirty="0" smtClean="0">
                <a:solidFill>
                  <a:schemeClr val="accent1"/>
                </a:solidFill>
                <a:latin typeface="Arial" panose="020B0604020202020204" pitchFamily="34" charset="0"/>
                <a:cs typeface="Arial" panose="020B0604020202020204" pitchFamily="34" charset="0"/>
              </a:rPr>
              <a:t>Institution</a:t>
            </a:r>
          </a:p>
          <a:p>
            <a:pPr algn="ctr"/>
            <a:r>
              <a:rPr lang="en-US" sz="2800" dirty="0" smtClean="0">
                <a:solidFill>
                  <a:schemeClr val="accent1"/>
                </a:solidFill>
                <a:latin typeface="Arial" panose="020B0604020202020204" pitchFamily="34" charset="0"/>
                <a:cs typeface="Arial" panose="020B0604020202020204" pitchFamily="34" charset="0"/>
              </a:rPr>
              <a:t>Professor</a:t>
            </a:r>
          </a:p>
          <a:p>
            <a:pPr algn="ctr"/>
            <a:r>
              <a:rPr lang="en-US" sz="2800" dirty="0" smtClean="0">
                <a:solidFill>
                  <a:schemeClr val="accent1"/>
                </a:solidFill>
                <a:latin typeface="Arial" panose="020B0604020202020204" pitchFamily="34" charset="0"/>
                <a:cs typeface="Arial" panose="020B0604020202020204" pitchFamily="34" charset="0"/>
              </a:rPr>
              <a:t>Date</a:t>
            </a:r>
          </a:p>
          <a:p>
            <a:endParaRPr lang="en-US" dirty="0"/>
          </a:p>
        </p:txBody>
      </p:sp>
    </p:spTree>
    <p:extLst>
      <p:ext uri="{BB962C8B-B14F-4D97-AF65-F5344CB8AC3E}">
        <p14:creationId xmlns:p14="http://schemas.microsoft.com/office/powerpoint/2010/main" val="2278167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4203"/>
          </a:xfrm>
        </p:spPr>
        <p:txBody>
          <a:bodyPr>
            <a:normAutofit fontScale="90000"/>
          </a:bodyPr>
          <a:lstStyle/>
          <a:p>
            <a:pPr algn="ctr"/>
            <a:r>
              <a:rPr lang="en-US" sz="6000" dirty="0" smtClean="0">
                <a:latin typeface="Arial" panose="020B0604020202020204" pitchFamily="34" charset="0"/>
                <a:cs typeface="Arial" panose="020B0604020202020204" pitchFamily="34" charset="0"/>
              </a:rPr>
              <a:t>What did the researchers hypothesize?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43955"/>
            <a:ext cx="8596668" cy="3697407"/>
          </a:xfrm>
        </p:spPr>
        <p:txBody>
          <a:bodyPr>
            <a:noAutofit/>
          </a:bodyPr>
          <a:lstStyle/>
          <a:p>
            <a:r>
              <a:rPr lang="en-US" sz="2400" dirty="0">
                <a:latin typeface="Arial" panose="020B0604020202020204" pitchFamily="34" charset="0"/>
                <a:cs typeface="Arial" panose="020B0604020202020204" pitchFamily="34" charset="0"/>
              </a:rPr>
              <a:t>T</a:t>
            </a:r>
            <a:r>
              <a:rPr lang="en-US" sz="2400" dirty="0" smtClean="0">
                <a:latin typeface="Arial" panose="020B0604020202020204" pitchFamily="34" charset="0"/>
                <a:cs typeface="Arial" panose="020B0604020202020204" pitchFamily="34" charset="0"/>
              </a:rPr>
              <a:t>he paper hypothesizes that olanzapine is efficient in both delaying and preventing psychosis which could result from conversion(</a:t>
            </a:r>
            <a:r>
              <a:rPr lang="en-US" sz="2400" dirty="0" err="1" smtClean="0">
                <a:latin typeface="Arial" panose="020B0604020202020204" pitchFamily="34" charset="0"/>
                <a:cs typeface="Arial" panose="020B0604020202020204" pitchFamily="34" charset="0"/>
              </a:rPr>
              <a:t>McGlashan</a:t>
            </a:r>
            <a:r>
              <a:rPr lang="en-US" sz="2400" dirty="0" smtClean="0">
                <a:latin typeface="Arial" panose="020B0604020202020204" pitchFamily="34" charset="0"/>
                <a:cs typeface="Arial" panose="020B0604020202020204" pitchFamily="34" charset="0"/>
              </a:rPr>
              <a:t> et al., 2006)</a:t>
            </a:r>
          </a:p>
          <a:p>
            <a:r>
              <a:rPr lang="en-US" sz="2400" dirty="0" smtClean="0">
                <a:latin typeface="Arial" panose="020B0604020202020204" pitchFamily="34" charset="0"/>
                <a:cs typeface="Arial" panose="020B0604020202020204" pitchFamily="34" charset="0"/>
              </a:rPr>
              <a:t>The paper also hypothesizes that </a:t>
            </a:r>
            <a:r>
              <a:rPr lang="en-US" sz="2400" dirty="0" smtClean="0">
                <a:solidFill>
                  <a:schemeClr val="accent4"/>
                </a:solidFill>
                <a:latin typeface="Arial" panose="020B0604020202020204" pitchFamily="34" charset="0"/>
                <a:cs typeface="Arial" panose="020B0604020202020204" pitchFamily="34" charset="0"/>
              </a:rPr>
              <a:t>olanzapine is efficient in reducing symptoms  in individuals who have prodromal symptoms of schizophrenia</a:t>
            </a:r>
          </a:p>
          <a:p>
            <a:r>
              <a:rPr lang="en-US" sz="2400" dirty="0" smtClean="0">
                <a:latin typeface="Arial" panose="020B0604020202020204" pitchFamily="34" charset="0"/>
                <a:cs typeface="Arial" panose="020B0604020202020204" pitchFamily="34" charset="0"/>
              </a:rPr>
              <a:t>The title of the article is randomized, double-blind trial of olanzapine versus placebo in patients prodromal  symptomatic for psychosis</a:t>
            </a:r>
          </a:p>
          <a:p>
            <a:r>
              <a:rPr lang="en-US" sz="2400" dirty="0" smtClean="0">
                <a:latin typeface="Arial" panose="020B0604020202020204" pitchFamily="34" charset="0"/>
                <a:cs typeface="Arial" panose="020B0604020202020204" pitchFamily="34" charset="0"/>
              </a:rPr>
              <a:t>Let’s see who authored the article</a:t>
            </a: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339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4203"/>
          </a:xfrm>
        </p:spPr>
        <p:txBody>
          <a:bodyPr>
            <a:normAutofit fontScale="90000"/>
          </a:bodyPr>
          <a:lstStyle/>
          <a:p>
            <a:pPr algn="ctr"/>
            <a:r>
              <a:rPr lang="en-US" sz="6000" dirty="0" smtClean="0">
                <a:latin typeface="Arial" panose="020B0604020202020204" pitchFamily="34" charset="0"/>
                <a:cs typeface="Arial" panose="020B0604020202020204" pitchFamily="34" charset="0"/>
              </a:rPr>
              <a:t>The article has numerous authors</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253802"/>
            <a:ext cx="8596668" cy="3992452"/>
          </a:xfrm>
        </p:spPr>
        <p:txBody>
          <a:bodyPr>
            <a:normAutofit lnSpcReduction="10000"/>
          </a:bodyPr>
          <a:lstStyle/>
          <a:p>
            <a:r>
              <a:rPr lang="en-US" sz="2000" dirty="0" smtClean="0">
                <a:latin typeface="Arial" panose="020B0604020202020204" pitchFamily="34" charset="0"/>
                <a:cs typeface="Arial" panose="020B0604020202020204" pitchFamily="34" charset="0"/>
              </a:rPr>
              <a:t>The authors include; Thomas H. McGlashan who is a masters degree holder, Robert B.Zipursky</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who is also a masters degree holder, Diana Perkins also a masters degree holder, Jean Addington a PHD holder, Tandy Miller a PHD holder, and Scott, W.Woods a masters degree holder</a:t>
            </a:r>
          </a:p>
          <a:p>
            <a:r>
              <a:rPr lang="en-US" sz="2000" dirty="0" smtClean="0">
                <a:latin typeface="Arial" panose="020B0604020202020204" pitchFamily="34" charset="0"/>
                <a:cs typeface="Arial" panose="020B0604020202020204" pitchFamily="34" charset="0"/>
              </a:rPr>
              <a:t>Keith </a:t>
            </a:r>
            <a:r>
              <a:rPr lang="en-US" sz="2000" dirty="0" err="1" smtClean="0">
                <a:latin typeface="Arial" panose="020B0604020202020204" pitchFamily="34" charset="0"/>
                <a:cs typeface="Arial" panose="020B0604020202020204" pitchFamily="34" charset="0"/>
              </a:rPr>
              <a:t>A.Hawkins</a:t>
            </a:r>
            <a:r>
              <a:rPr lang="en-US" sz="2000" dirty="0" smtClean="0">
                <a:latin typeface="Arial" panose="020B0604020202020204" pitchFamily="34" charset="0"/>
                <a:cs typeface="Arial" panose="020B0604020202020204" pitchFamily="34" charset="0"/>
              </a:rPr>
              <a:t> who holds a degree in Psychology, Ralph Hoffman a masters degree holder, Adrian </a:t>
            </a:r>
            <a:r>
              <a:rPr lang="en-US" sz="2000" dirty="0" err="1" smtClean="0">
                <a:latin typeface="Arial" panose="020B0604020202020204" pitchFamily="34" charset="0"/>
                <a:cs typeface="Arial" panose="020B0604020202020204" pitchFamily="34" charset="0"/>
              </a:rPr>
              <a:t>Preda</a:t>
            </a:r>
            <a:r>
              <a:rPr lang="en-US" sz="2000" dirty="0" smtClean="0">
                <a:latin typeface="Arial" panose="020B0604020202020204" pitchFamily="34" charset="0"/>
                <a:cs typeface="Arial" panose="020B0604020202020204" pitchFamily="34" charset="0"/>
              </a:rPr>
              <a:t> a masters degree holder, Irvin Epstein a masters degree holder, Donald </a:t>
            </a:r>
            <a:r>
              <a:rPr lang="en-US" sz="2000" dirty="0" err="1" smtClean="0">
                <a:latin typeface="Arial" panose="020B0604020202020204" pitchFamily="34" charset="0"/>
                <a:cs typeface="Arial" panose="020B0604020202020204" pitchFamily="34" charset="0"/>
              </a:rPr>
              <a:t>Addington</a:t>
            </a:r>
            <a:r>
              <a:rPr lang="en-US" sz="2000" dirty="0" smtClean="0">
                <a:latin typeface="Arial" panose="020B0604020202020204" pitchFamily="34" charset="0"/>
                <a:cs typeface="Arial" panose="020B0604020202020204" pitchFamily="34" charset="0"/>
              </a:rPr>
              <a:t> a masters degree holder, Stacy </a:t>
            </a:r>
            <a:r>
              <a:rPr lang="en-US" sz="2000" dirty="0" err="1" smtClean="0">
                <a:latin typeface="Arial" panose="020B0604020202020204" pitchFamily="34" charset="0"/>
                <a:cs typeface="Arial" panose="020B0604020202020204" pitchFamily="34" charset="0"/>
              </a:rPr>
              <a:t>Lindborg</a:t>
            </a:r>
            <a:r>
              <a:rPr lang="en-US" sz="2000" dirty="0" smtClean="0">
                <a:latin typeface="Arial" panose="020B0604020202020204" pitchFamily="34" charset="0"/>
                <a:cs typeface="Arial" panose="020B0604020202020204" pitchFamily="34" charset="0"/>
              </a:rPr>
              <a:t>  a PHD holder, </a:t>
            </a:r>
            <a:r>
              <a:rPr lang="en-US" sz="2000" dirty="0" err="1" smtClean="0">
                <a:latin typeface="Arial" panose="020B0604020202020204" pitchFamily="34" charset="0"/>
                <a:cs typeface="Arial" panose="020B0604020202020204" pitchFamily="34" charset="0"/>
              </a:rPr>
              <a:t>Quynh</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Trzaskoma</a:t>
            </a:r>
            <a:r>
              <a:rPr lang="en-US" sz="2000" dirty="0" smtClean="0">
                <a:latin typeface="Arial" panose="020B0604020202020204" pitchFamily="34" charset="0"/>
                <a:cs typeface="Arial" panose="020B0604020202020204" pitchFamily="34" charset="0"/>
              </a:rPr>
              <a:t>, Mauricio </a:t>
            </a:r>
            <a:r>
              <a:rPr lang="en-US" sz="2000" dirty="0" err="1" smtClean="0">
                <a:latin typeface="Arial" panose="020B0604020202020204" pitchFamily="34" charset="0"/>
                <a:cs typeface="Arial" panose="020B0604020202020204" pitchFamily="34" charset="0"/>
              </a:rPr>
              <a:t>Tohen</a:t>
            </a:r>
            <a:r>
              <a:rPr lang="en-US" sz="2000" dirty="0" smtClean="0">
                <a:latin typeface="Arial" panose="020B0604020202020204" pitchFamily="34" charset="0"/>
                <a:cs typeface="Arial" panose="020B0604020202020204" pitchFamily="34" charset="0"/>
              </a:rPr>
              <a:t> a masters degree holder and Alan </a:t>
            </a:r>
            <a:r>
              <a:rPr lang="en-US" sz="2000" dirty="0" err="1" smtClean="0">
                <a:latin typeface="Arial" panose="020B0604020202020204" pitchFamily="34" charset="0"/>
                <a:cs typeface="Arial" panose="020B0604020202020204" pitchFamily="34" charset="0"/>
              </a:rPr>
              <a:t>Breier</a:t>
            </a:r>
            <a:r>
              <a:rPr lang="en-US" sz="2000" dirty="0" smtClean="0">
                <a:latin typeface="Arial" panose="020B0604020202020204" pitchFamily="34" charset="0"/>
                <a:cs typeface="Arial" panose="020B0604020202020204" pitchFamily="34" charset="0"/>
              </a:rPr>
              <a:t> also a masters degree holder are also co-authors</a:t>
            </a:r>
          </a:p>
          <a:p>
            <a:r>
              <a:rPr lang="en-US" sz="2000" dirty="0" smtClean="0">
                <a:latin typeface="Arial" panose="020B0604020202020204" pitchFamily="34" charset="0"/>
                <a:cs typeface="Arial" panose="020B0604020202020204" pitchFamily="34" charset="0"/>
              </a:rPr>
              <a:t>The article is indeed authored by many scholars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2765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latin typeface="Arial" panose="020B0604020202020204" pitchFamily="34" charset="0"/>
                <a:cs typeface="Arial" panose="020B0604020202020204" pitchFamily="34" charset="0"/>
              </a:rPr>
              <a:t>The paper considers chronic schizophrenia</a:t>
            </a:r>
            <a:r>
              <a:rPr lang="en-US" dirty="0" smtClean="0"/>
              <a:t/>
            </a:r>
            <a:br>
              <a:rPr lang="en-US" dirty="0" smtClean="0"/>
            </a:br>
            <a:endParaRPr lang="en-US" dirty="0"/>
          </a:p>
        </p:txBody>
      </p:sp>
      <p:sp>
        <p:nvSpPr>
          <p:cNvPr id="3" name="Content Placeholder 2"/>
          <p:cNvSpPr>
            <a:spLocks noGrp="1"/>
          </p:cNvSpPr>
          <p:nvPr>
            <p:ph idx="1"/>
          </p:nvPr>
        </p:nvSpPr>
        <p:spPr>
          <a:xfrm>
            <a:off x="1128095" y="2575775"/>
            <a:ext cx="8596668" cy="3773510"/>
          </a:xfrm>
        </p:spPr>
        <p:txBody>
          <a:bodyPr>
            <a:normAutofit lnSpcReduction="10000"/>
          </a:bodyPr>
          <a:lstStyle/>
          <a:p>
            <a:r>
              <a:rPr lang="en-US" sz="2000" dirty="0" smtClean="0">
                <a:latin typeface="Arial" panose="020B0604020202020204" pitchFamily="34" charset="0"/>
                <a:cs typeface="Arial" panose="020B0604020202020204" pitchFamily="34" charset="0"/>
              </a:rPr>
              <a:t>The paper is important because </a:t>
            </a:r>
            <a:r>
              <a:rPr lang="en-US" sz="2000" dirty="0">
                <a:latin typeface="Arial" panose="020B0604020202020204" pitchFamily="34" charset="0"/>
                <a:cs typeface="Arial" panose="020B0604020202020204" pitchFamily="34" charset="0"/>
              </a:rPr>
              <a:t>i</a:t>
            </a:r>
            <a:r>
              <a:rPr lang="en-US" sz="2000" dirty="0" smtClean="0">
                <a:latin typeface="Arial" panose="020B0604020202020204" pitchFamily="34" charset="0"/>
                <a:cs typeface="Arial" panose="020B0604020202020204" pitchFamily="34" charset="0"/>
              </a:rPr>
              <a:t>t analyzes the rationale for detecting chronic schizophrenia early for early appropriate interventions to be taken</a:t>
            </a:r>
          </a:p>
          <a:p>
            <a:r>
              <a:rPr lang="en-US" sz="2000" dirty="0" smtClean="0">
                <a:latin typeface="Arial" panose="020B0604020202020204" pitchFamily="34" charset="0"/>
                <a:cs typeface="Arial" panose="020B0604020202020204" pitchFamily="34" charset="0"/>
              </a:rPr>
              <a:t>The paper is further important because it traces the development of interventions for preventing schizophrenia including; </a:t>
            </a:r>
            <a:r>
              <a:rPr lang="en-US" sz="2000" dirty="0" smtClean="0">
                <a:solidFill>
                  <a:srgbClr val="FF0000"/>
                </a:solidFill>
                <a:latin typeface="Arial" panose="020B0604020202020204" pitchFamily="34" charset="0"/>
                <a:cs typeface="Arial" panose="020B0604020202020204" pitchFamily="34" charset="0"/>
              </a:rPr>
              <a:t>the use of atypical antipsychotics </a:t>
            </a:r>
            <a:r>
              <a:rPr lang="en-US" sz="2000" dirty="0" smtClean="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a:t>
            </a:r>
            <a:r>
              <a:rPr lang="en-US" sz="2000" dirty="0" smtClean="0">
                <a:latin typeface="Arial" panose="020B0604020202020204" pitchFamily="34" charset="0"/>
                <a:cs typeface="Arial" panose="020B0604020202020204" pitchFamily="34" charset="0"/>
              </a:rPr>
              <a:t>2006)</a:t>
            </a:r>
          </a:p>
          <a:p>
            <a:r>
              <a:rPr lang="en-US" sz="2000" dirty="0" smtClean="0">
                <a:latin typeface="Arial" panose="020B0604020202020204" pitchFamily="34" charset="0"/>
                <a:cs typeface="Arial" panose="020B0604020202020204" pitchFamily="34" charset="0"/>
              </a:rPr>
              <a:t>The paper also looks into how it is possible to identify people at high risk psychosis in the early stages of schizophrenia</a:t>
            </a:r>
          </a:p>
          <a:p>
            <a:r>
              <a:rPr lang="en-US" sz="2000" dirty="0" smtClean="0">
                <a:latin typeface="Arial" panose="020B0604020202020204" pitchFamily="34" charset="0"/>
                <a:cs typeface="Arial" panose="020B0604020202020204" pitchFamily="34" charset="0"/>
              </a:rPr>
              <a:t>This identification is done with a high yet reasonable psychometric reliability, precision, and high predictive validity</a:t>
            </a:r>
          </a:p>
          <a:p>
            <a:r>
              <a:rPr lang="en-US" sz="2000" dirty="0" smtClean="0">
                <a:latin typeface="Arial" panose="020B0604020202020204" pitchFamily="34" charset="0"/>
                <a:cs typeface="Arial" panose="020B0604020202020204" pitchFamily="34" charset="0"/>
              </a:rPr>
              <a:t>This article is surely important both today and in the future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89492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08597"/>
          </a:xfrm>
        </p:spPr>
        <p:txBody>
          <a:bodyPr>
            <a:normAutofit fontScale="90000"/>
          </a:bodyPr>
          <a:lstStyle/>
          <a:p>
            <a:pPr algn="ctr"/>
            <a:r>
              <a:rPr lang="en-US" sz="6000" dirty="0" smtClean="0">
                <a:latin typeface="Arial" panose="020B0604020202020204" pitchFamily="34" charset="0"/>
                <a:cs typeface="Arial" panose="020B0604020202020204" pitchFamily="34" charset="0"/>
              </a:rPr>
              <a:t>We only know of three randomized studies</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18197"/>
            <a:ext cx="8596668" cy="3940935"/>
          </a:xfrm>
        </p:spPr>
        <p:txBody>
          <a:bodyPr>
            <a:noAutofit/>
          </a:bodyPr>
          <a:lstStyle/>
          <a:p>
            <a:r>
              <a:rPr lang="en-US" sz="2000" dirty="0" smtClean="0">
                <a:latin typeface="Arial" panose="020B0604020202020204" pitchFamily="34" charset="0"/>
                <a:cs typeface="Arial" panose="020B0604020202020204" pitchFamily="34" charset="0"/>
              </a:rPr>
              <a:t>There are only  three randomized studies which have been conducted to assess the role of prodromal interventions in schizophrenic patients</a:t>
            </a:r>
          </a:p>
          <a:p>
            <a:r>
              <a:rPr lang="en-US" sz="2000" dirty="0">
                <a:latin typeface="Arial" panose="020B0604020202020204" pitchFamily="34" charset="0"/>
                <a:cs typeface="Arial" panose="020B0604020202020204" pitchFamily="34" charset="0"/>
              </a:rPr>
              <a:t>M</a:t>
            </a:r>
            <a:r>
              <a:rPr lang="en-US" sz="2000" dirty="0" smtClean="0">
                <a:latin typeface="Arial" panose="020B0604020202020204" pitchFamily="34" charset="0"/>
                <a:cs typeface="Arial" panose="020B0604020202020204" pitchFamily="34" charset="0"/>
              </a:rPr>
              <a:t>cGorry et al carried out a randomized clinical trial on patients who meet the criteria for high risk prodromal symptoms of schizophrenia. He revealed that </a:t>
            </a:r>
            <a:r>
              <a:rPr lang="en-US" sz="2000" dirty="0" smtClean="0">
                <a:solidFill>
                  <a:srgbClr val="00B0F0"/>
                </a:solidFill>
                <a:latin typeface="Arial" panose="020B0604020202020204" pitchFamily="34" charset="0"/>
                <a:cs typeface="Arial" panose="020B0604020202020204" pitchFamily="34" charset="0"/>
              </a:rPr>
              <a:t>early interventions were both efficient and safe</a:t>
            </a:r>
          </a:p>
          <a:p>
            <a:r>
              <a:rPr lang="en-US" sz="2000" dirty="0" smtClean="0">
                <a:latin typeface="Arial" panose="020B0604020202020204" pitchFamily="34" charset="0"/>
                <a:cs typeface="Arial" panose="020B0604020202020204" pitchFamily="34" charset="0"/>
              </a:rPr>
              <a:t>The second study was conducted by Morrison et al </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 He found out that using psychosocial treatment alone helped to both prevent and delay the start of schizophrenia</a:t>
            </a:r>
          </a:p>
          <a:p>
            <a:r>
              <a:rPr lang="en-US" sz="2000" dirty="0" smtClean="0">
                <a:latin typeface="Arial" panose="020B0604020202020204" pitchFamily="34" charset="0"/>
                <a:cs typeface="Arial" panose="020B0604020202020204" pitchFamily="34" charset="0"/>
              </a:rPr>
              <a:t>The third study is the current one presented by the authors in this article which assesses the efficiency of olanzapine in managing schizophrenia</a:t>
            </a:r>
          </a:p>
          <a:p>
            <a:r>
              <a:rPr lang="en-US" sz="2000" dirty="0" smtClean="0">
                <a:latin typeface="Arial" panose="020B0604020202020204" pitchFamily="34" charset="0"/>
                <a:cs typeface="Arial" panose="020B0604020202020204" pitchFamily="34" charset="0"/>
              </a:rPr>
              <a:t>Evidently, there are very few studies on prodromal interventions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56887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57082"/>
          </a:xfrm>
        </p:spPr>
        <p:txBody>
          <a:bodyPr>
            <a:normAutofit fontScale="90000"/>
          </a:bodyPr>
          <a:lstStyle/>
          <a:p>
            <a:pPr algn="ctr"/>
            <a:r>
              <a:rPr lang="en-US" sz="6000" dirty="0" smtClean="0">
                <a:latin typeface="Arial" panose="020B0604020202020204" pitchFamily="34" charset="0"/>
                <a:cs typeface="Arial" panose="020B0604020202020204" pitchFamily="34" charset="0"/>
              </a:rPr>
              <a:t>Previous reports are key for this article’s rationale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266682"/>
            <a:ext cx="8596668" cy="3774680"/>
          </a:xfrm>
        </p:spPr>
        <p:txBody>
          <a:bodyPr>
            <a:normAutofit lnSpcReduction="10000"/>
          </a:bodyPr>
          <a:lstStyle/>
          <a:p>
            <a:r>
              <a:rPr lang="en-US" sz="2000" dirty="0" smtClean="0">
                <a:latin typeface="Arial" panose="020B0604020202020204" pitchFamily="34" charset="0"/>
                <a:cs typeface="Arial" panose="020B0604020202020204" pitchFamily="34" charset="0"/>
              </a:rPr>
              <a:t>In line with the studies that have already been done, this study  looks at the impact of olanzapine in the year when the double-blind treatment was conducted as well as the following year when no treatment was offered.</a:t>
            </a:r>
          </a:p>
          <a:p>
            <a:r>
              <a:rPr lang="en-US" sz="2000" dirty="0" smtClean="0">
                <a:latin typeface="Arial" panose="020B0604020202020204" pitchFamily="34" charset="0"/>
                <a:cs typeface="Arial" panose="020B0604020202020204" pitchFamily="34" charset="0"/>
              </a:rPr>
              <a:t>The study analyzes </a:t>
            </a:r>
            <a:r>
              <a:rPr lang="en-US" sz="2000" dirty="0" smtClean="0">
                <a:solidFill>
                  <a:schemeClr val="accent5">
                    <a:lumMod val="75000"/>
                  </a:schemeClr>
                </a:solidFill>
                <a:latin typeface="Arial" panose="020B0604020202020204" pitchFamily="34" charset="0"/>
                <a:cs typeface="Arial" panose="020B0604020202020204" pitchFamily="34" charset="0"/>
              </a:rPr>
              <a:t>three reports that were published before the current study. </a:t>
            </a:r>
            <a:r>
              <a:rPr lang="en-US" sz="2000" dirty="0">
                <a:solidFill>
                  <a:schemeClr val="accent5">
                    <a:lumMod val="75000"/>
                  </a:schemeClr>
                </a:solidFill>
                <a:latin typeface="Arial" panose="020B0604020202020204" pitchFamily="34" charset="0"/>
                <a:cs typeface="Arial" panose="020B0604020202020204" pitchFamily="34" charset="0"/>
              </a:rPr>
              <a:t> </a:t>
            </a:r>
            <a:r>
              <a:rPr lang="en-US" sz="2000" dirty="0" smtClean="0">
                <a:solidFill>
                  <a:schemeClr val="tx1"/>
                </a:solidFill>
                <a:latin typeface="Arial" panose="020B0604020202020204" pitchFamily="34" charset="0"/>
                <a:cs typeface="Arial" panose="020B0604020202020204" pitchFamily="34" charset="0"/>
              </a:rPr>
              <a:t>The analysis was </a:t>
            </a:r>
            <a:r>
              <a:rPr lang="en-US" sz="2000" dirty="0" smtClean="0">
                <a:latin typeface="Arial" panose="020B0604020202020204" pitchFamily="34" charset="0"/>
                <a:cs typeface="Arial" panose="020B0604020202020204" pitchFamily="34" charset="0"/>
              </a:rPr>
              <a:t>conducted to understand the study rationale and design, the procedures for recruitment based on appropriate characteristics of prodromal individuals</a:t>
            </a:r>
          </a:p>
          <a:p>
            <a:r>
              <a:rPr lang="en-US" sz="2000" dirty="0" smtClean="0">
                <a:latin typeface="Arial" panose="020B0604020202020204" pitchFamily="34" charset="0"/>
                <a:cs typeface="Arial" panose="020B0604020202020204" pitchFamily="34" charset="0"/>
              </a:rPr>
              <a:t>The previous reports also helped in the assessment of the safety and efficiency of olanzapine as opposed to placebo during the first eight weeks of the period of double-blind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latin typeface="Arial" panose="020B0604020202020204" pitchFamily="34" charset="0"/>
                <a:cs typeface="Arial" panose="020B0604020202020204" pitchFamily="34" charset="0"/>
              </a:rPr>
              <a:t>Prior studies highly inform this paper</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40303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34355"/>
          </a:xfrm>
        </p:spPr>
        <p:txBody>
          <a:bodyPr>
            <a:normAutofit fontScale="90000"/>
          </a:bodyPr>
          <a:lstStyle/>
          <a:p>
            <a:pPr algn="ctr"/>
            <a:r>
              <a:rPr lang="en-US" sz="6000" dirty="0" smtClean="0">
                <a:latin typeface="Arial" panose="020B0604020202020204" pitchFamily="34" charset="0"/>
                <a:cs typeface="Arial" panose="020B0604020202020204" pitchFamily="34" charset="0"/>
              </a:rPr>
              <a:t>Post-hoc and covariance are used in the article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43955"/>
            <a:ext cx="8596668" cy="3786389"/>
          </a:xfrm>
        </p:spPr>
        <p:txBody>
          <a:bodyPr>
            <a:normAutofit fontScale="92500" lnSpcReduction="10000"/>
          </a:bodyPr>
          <a:lstStyle/>
          <a:p>
            <a:r>
              <a:rPr lang="en-US" sz="2000" dirty="0" smtClean="0">
                <a:latin typeface="Arial" panose="020B0604020202020204" pitchFamily="34" charset="0"/>
                <a:cs typeface="Arial" panose="020B0604020202020204" pitchFamily="34" charset="0"/>
              </a:rPr>
              <a:t>The study used a post-hoc analysis of the cox proportional hazards model to handle right-censored observations, accounting for the events’ timing and the evaluation of the primary efficacy measures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latin typeface="Arial" panose="020B0604020202020204" pitchFamily="34" charset="0"/>
                <a:cs typeface="Arial" panose="020B0604020202020204" pitchFamily="34" charset="0"/>
              </a:rPr>
              <a:t>The </a:t>
            </a:r>
            <a:r>
              <a:rPr lang="en-US" sz="2000" dirty="0" smtClean="0">
                <a:solidFill>
                  <a:srgbClr val="FF0000"/>
                </a:solidFill>
                <a:latin typeface="Arial" panose="020B0604020202020204" pitchFamily="34" charset="0"/>
                <a:cs typeface="Arial" panose="020B0604020202020204" pitchFamily="34" charset="0"/>
              </a:rPr>
              <a:t>score for prodromal positive symptoms  is also used to define both psychosis and the conversion to psychosis</a:t>
            </a:r>
          </a:p>
          <a:p>
            <a:r>
              <a:rPr lang="en-US" sz="2000" dirty="0" smtClean="0">
                <a:latin typeface="Arial" panose="020B0604020202020204" pitchFamily="34" charset="0"/>
                <a:cs typeface="Arial" panose="020B0604020202020204" pitchFamily="34" charset="0"/>
              </a:rPr>
              <a:t>The analysis of </a:t>
            </a:r>
            <a:r>
              <a:rPr lang="en-US" sz="2000" dirty="0" smtClean="0">
                <a:solidFill>
                  <a:srgbClr val="FF0000"/>
                </a:solidFill>
                <a:latin typeface="Arial" panose="020B0604020202020204" pitchFamily="34" charset="0"/>
                <a:cs typeface="Arial" panose="020B0604020202020204" pitchFamily="34" charset="0"/>
              </a:rPr>
              <a:t>covariance is also used to evaluate the changes in the efficacy of the study variables </a:t>
            </a:r>
            <a:r>
              <a:rPr lang="en-US" sz="2000" dirty="0" smtClean="0">
                <a:latin typeface="Arial" panose="020B0604020202020204" pitchFamily="34" charset="0"/>
                <a:cs typeface="Arial" panose="020B0604020202020204" pitchFamily="34" charset="0"/>
              </a:rPr>
              <a:t>continually during the study period</a:t>
            </a:r>
          </a:p>
          <a:p>
            <a:r>
              <a:rPr lang="en-US" sz="2000" dirty="0" smtClean="0">
                <a:latin typeface="Arial" panose="020B0604020202020204" pitchFamily="34" charset="0"/>
                <a:cs typeface="Arial" panose="020B0604020202020204" pitchFamily="34" charset="0"/>
              </a:rPr>
              <a:t>Fisher’s exact test is also used in the study to understand demographic features and </a:t>
            </a:r>
            <a:r>
              <a:rPr lang="en-US" sz="2000" dirty="0" smtClean="0">
                <a:solidFill>
                  <a:srgbClr val="FF0000"/>
                </a:solidFill>
                <a:latin typeface="Arial" panose="020B0604020202020204" pitchFamily="34" charset="0"/>
                <a:cs typeface="Arial" panose="020B0604020202020204" pitchFamily="34" charset="0"/>
              </a:rPr>
              <a:t>treatment-emergent extrapyramidal symptoms </a:t>
            </a:r>
            <a:r>
              <a:rPr lang="en-US" sz="2000" dirty="0" smtClean="0">
                <a:latin typeface="Arial" panose="020B0604020202020204" pitchFamily="34" charset="0"/>
                <a:cs typeface="Arial" panose="020B0604020202020204" pitchFamily="34" charset="0"/>
              </a:rPr>
              <a:t>of the persons in the study</a:t>
            </a:r>
          </a:p>
          <a:p>
            <a:r>
              <a:rPr lang="en-US" sz="2000" dirty="0" smtClean="0">
                <a:latin typeface="Arial" panose="020B0604020202020204" pitchFamily="34" charset="0"/>
                <a:cs typeface="Arial" panose="020B0604020202020204" pitchFamily="34" charset="0"/>
              </a:rPr>
              <a:t>The methodology and assessments are really comprehensive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87028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21476"/>
          </a:xfrm>
        </p:spPr>
        <p:txBody>
          <a:bodyPr>
            <a:normAutofit fontScale="90000"/>
          </a:bodyPr>
          <a:lstStyle/>
          <a:p>
            <a:pPr algn="ctr"/>
            <a:r>
              <a:rPr lang="en-US" sz="6000" dirty="0" smtClean="0">
                <a:latin typeface="Arial" panose="020B0604020202020204" pitchFamily="34" charset="0"/>
                <a:cs typeface="Arial" panose="020B0604020202020204" pitchFamily="34" charset="0"/>
              </a:rPr>
              <a:t>Olanzapine is better than placebo</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31075"/>
            <a:ext cx="8596668" cy="3902299"/>
          </a:xfrm>
        </p:spPr>
        <p:txBody>
          <a:bodyPr>
            <a:normAutofit lnSpcReduction="10000"/>
          </a:bodyPr>
          <a:lstStyle/>
          <a:p>
            <a:r>
              <a:rPr lang="en-US" sz="2000" dirty="0" smtClean="0">
                <a:latin typeface="Arial" panose="020B0604020202020204" pitchFamily="34" charset="0"/>
                <a:cs typeface="Arial" panose="020B0604020202020204" pitchFamily="34" charset="0"/>
              </a:rPr>
              <a:t>The rate of family history for people in the study with nonpsychotic depression, was higher in the placebo group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latin typeface="Arial" panose="020B0604020202020204" pitchFamily="34" charset="0"/>
                <a:cs typeface="Arial" panose="020B0604020202020204" pitchFamily="34" charset="0"/>
              </a:rPr>
              <a:t>There was also no significance difference of compliance with the study drug between the two groups; the placebo and Olanzapine groups of participants</a:t>
            </a:r>
          </a:p>
          <a:p>
            <a:r>
              <a:rPr lang="en-US" sz="2000" dirty="0" smtClean="0">
                <a:latin typeface="Arial" panose="020B0604020202020204" pitchFamily="34" charset="0"/>
                <a:cs typeface="Arial" panose="020B0604020202020204" pitchFamily="34" charset="0"/>
              </a:rPr>
              <a:t>The rate of conversion to psychosis was higher for the placebo group than for the olanzapine group as much as the difference was not significant</a:t>
            </a:r>
          </a:p>
          <a:p>
            <a:r>
              <a:rPr lang="en-US" sz="2000" dirty="0" smtClean="0">
                <a:latin typeface="Arial" panose="020B0604020202020204" pitchFamily="34" charset="0"/>
                <a:cs typeface="Arial" panose="020B0604020202020204" pitchFamily="34" charset="0"/>
              </a:rPr>
              <a:t>The olanzapine group showed a significant improvement in the positive symptoms compared to the placebo group. </a:t>
            </a:r>
            <a:r>
              <a:rPr lang="en-US" sz="2000" dirty="0" smtClean="0">
                <a:solidFill>
                  <a:srgbClr val="0070C0"/>
                </a:solidFill>
                <a:latin typeface="Arial" panose="020B0604020202020204" pitchFamily="34" charset="0"/>
                <a:cs typeface="Arial" panose="020B0604020202020204" pitchFamily="34" charset="0"/>
              </a:rPr>
              <a:t>The difference was almost significant</a:t>
            </a:r>
          </a:p>
          <a:p>
            <a:r>
              <a:rPr lang="en-US" sz="2000" dirty="0" smtClean="0">
                <a:solidFill>
                  <a:srgbClr val="0070C0"/>
                </a:solidFill>
                <a:latin typeface="Arial" panose="020B0604020202020204" pitchFamily="34" charset="0"/>
                <a:cs typeface="Arial" panose="020B0604020202020204" pitchFamily="34" charset="0"/>
              </a:rPr>
              <a:t>Olanzapine should thus be preferred over placebo</a:t>
            </a:r>
            <a:endParaRPr lang="en-US" sz="20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98896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latin typeface="Arial" panose="020B0604020202020204" pitchFamily="34" charset="0"/>
                <a:cs typeface="Arial" panose="020B0604020202020204" pitchFamily="34" charset="0"/>
              </a:rPr>
              <a:t>Olanzapine is effective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anose="020B0604020202020204" pitchFamily="34" charset="0"/>
                <a:cs typeface="Arial" panose="020B0604020202020204" pitchFamily="34" charset="0"/>
              </a:rPr>
              <a:t>Olanzapine delays rather than prevents psychosis. 33.3% of the patients in the olanzapine group were affected by conversion and the symptoms were higher when the drug was stopped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a:t>
            </a:r>
            <a:r>
              <a:rPr lang="en-US" sz="2000" dirty="0" smtClean="0">
                <a:latin typeface="Arial" panose="020B0604020202020204" pitchFamily="34" charset="0"/>
                <a:cs typeface="Arial" panose="020B0604020202020204" pitchFamily="34" charset="0"/>
              </a:rPr>
              <a:t>2006)</a:t>
            </a:r>
          </a:p>
          <a:p>
            <a:r>
              <a:rPr lang="en-US" sz="2000" dirty="0" smtClean="0">
                <a:solidFill>
                  <a:srgbClr val="FF0000"/>
                </a:solidFill>
                <a:latin typeface="Arial" panose="020B0604020202020204" pitchFamily="34" charset="0"/>
                <a:cs typeface="Arial" panose="020B0604020202020204" pitchFamily="34" charset="0"/>
              </a:rPr>
              <a:t>Olanzapine also reduces prodromal symptom severity</a:t>
            </a:r>
            <a:r>
              <a:rPr lang="en-US" sz="2000" dirty="0" smtClean="0">
                <a:latin typeface="Arial" panose="020B0604020202020204" pitchFamily="34" charset="0"/>
                <a:cs typeface="Arial" panose="020B0604020202020204" pitchFamily="34" charset="0"/>
              </a:rPr>
              <a:t>. There were found significant differences in positive and prodromal symptoms between the placebo and the olanzapine groups</a:t>
            </a:r>
          </a:p>
          <a:p>
            <a:r>
              <a:rPr lang="en-US" sz="2000" dirty="0" smtClean="0">
                <a:latin typeface="Arial" panose="020B0604020202020204" pitchFamily="34" charset="0"/>
                <a:cs typeface="Arial" panose="020B0604020202020204" pitchFamily="34" charset="0"/>
              </a:rPr>
              <a:t>There was no significant difference in the rates of treatment-emergent extrapyramidal symptoms between the placebo and olanzapine groups</a:t>
            </a:r>
          </a:p>
          <a:p>
            <a:r>
              <a:rPr lang="en-US" sz="2000" dirty="0" smtClean="0">
                <a:latin typeface="Arial" panose="020B0604020202020204" pitchFamily="34" charset="0"/>
                <a:cs typeface="Arial" panose="020B0604020202020204" pitchFamily="34" charset="0"/>
              </a:rPr>
              <a:t>Olanzapine has many advantages and its use should be maximized</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31474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57082"/>
          </a:xfrm>
        </p:spPr>
        <p:txBody>
          <a:bodyPr>
            <a:normAutofit fontScale="90000"/>
          </a:bodyPr>
          <a:lstStyle/>
          <a:p>
            <a:pPr algn="ctr"/>
            <a:r>
              <a:rPr lang="en-US" sz="6000" dirty="0" smtClean="0">
                <a:latin typeface="Arial" panose="020B0604020202020204" pitchFamily="34" charset="0"/>
                <a:cs typeface="Arial" panose="020B0604020202020204" pitchFamily="34" charset="0"/>
              </a:rPr>
              <a:t>Where did the researchers fail? </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266682"/>
            <a:ext cx="8596668" cy="3928056"/>
          </a:xfrm>
        </p:spPr>
        <p:txBody>
          <a:bodyPr>
            <a:normAutofit/>
          </a:bodyPr>
          <a:lstStyle/>
          <a:p>
            <a:r>
              <a:rPr lang="en-US" sz="2000" dirty="0" smtClean="0">
                <a:latin typeface="Arial" panose="020B0604020202020204" pitchFamily="34" charset="0"/>
                <a:cs typeface="Arial" panose="020B0604020202020204" pitchFamily="34" charset="0"/>
              </a:rPr>
              <a:t>The study does not clearly explain why the olanzapine patients  who experienced conversion to psychosis did so in the first four weeks of the treatment</a:t>
            </a:r>
          </a:p>
          <a:p>
            <a:r>
              <a:rPr lang="en-US" sz="2000" dirty="0" smtClean="0">
                <a:latin typeface="Arial" panose="020B0604020202020204" pitchFamily="34" charset="0"/>
                <a:cs typeface="Arial" panose="020B0604020202020204" pitchFamily="34" charset="0"/>
              </a:rPr>
              <a:t>Since the olanzapine group involved the most symptomatic patients, it would have been very informative if the researchers explained what predisposed them to conversion to psychosis as compared to less symptomatic patients</a:t>
            </a:r>
          </a:p>
          <a:p>
            <a:r>
              <a:rPr lang="en-US" sz="2000" dirty="0" smtClean="0">
                <a:latin typeface="Arial" panose="020B0604020202020204" pitchFamily="34" charset="0"/>
                <a:cs typeface="Arial" panose="020B0604020202020204" pitchFamily="34" charset="0"/>
              </a:rPr>
              <a:t>The researchers do not  give a generalized finding informed by the analysis of the post hoc analysis and the cox proportional hazard model making it difficult for the readers to interpret the findings</a:t>
            </a:r>
          </a:p>
          <a:p>
            <a:r>
              <a:rPr lang="en-US" sz="2000" dirty="0" smtClean="0">
                <a:latin typeface="Arial" panose="020B0604020202020204" pitchFamily="34" charset="0"/>
                <a:cs typeface="Arial" panose="020B0604020202020204" pitchFamily="34" charset="0"/>
              </a:rPr>
              <a:t>However, the study is highly  informative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8562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4203"/>
          </a:xfrm>
        </p:spPr>
        <p:txBody>
          <a:bodyPr>
            <a:normAutofit fontScale="90000"/>
          </a:bodyPr>
          <a:lstStyle/>
          <a:p>
            <a:pPr algn="ctr"/>
            <a:r>
              <a:rPr lang="en-US" sz="6000" dirty="0" smtClean="0"/>
              <a:t>The results confirmed the hypotheses</a:t>
            </a:r>
            <a:endParaRPr lang="en-US" sz="6000" dirty="0"/>
          </a:p>
        </p:txBody>
      </p:sp>
      <p:sp>
        <p:nvSpPr>
          <p:cNvPr id="3" name="Content Placeholder 2"/>
          <p:cNvSpPr>
            <a:spLocks noGrp="1"/>
          </p:cNvSpPr>
          <p:nvPr>
            <p:ph idx="1"/>
          </p:nvPr>
        </p:nvSpPr>
        <p:spPr>
          <a:xfrm>
            <a:off x="677334" y="2253801"/>
            <a:ext cx="8596668" cy="4353061"/>
          </a:xfrm>
        </p:spPr>
        <p:txBody>
          <a:bodyPr>
            <a:noAutofit/>
          </a:bodyPr>
          <a:lstStyle/>
          <a:p>
            <a:r>
              <a:rPr lang="en-US" sz="2000" dirty="0" smtClean="0"/>
              <a:t>It is beneficial to identify the symptoms of psychosis while it is still on the onset stage. It is very important to treat psychosis while it is still in its early stages </a:t>
            </a:r>
          </a:p>
          <a:p>
            <a:r>
              <a:rPr lang="en-US" sz="2000" dirty="0" smtClean="0"/>
              <a:t>Early identification and interventions help with the coming up of relevant recommendations regarding the use of antipsychotics to treat schizophrenia at its prodromal phase</a:t>
            </a:r>
          </a:p>
          <a:p>
            <a:r>
              <a:rPr lang="en-US" sz="2000" dirty="0" smtClean="0"/>
              <a:t>Consistent with the first hypothesis,  olanzapine is efficient in delaying conversion to psychosis </a:t>
            </a:r>
            <a:r>
              <a:rPr lang="en-US" sz="2000" dirty="0" smtClean="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t> The results revealed olanzapine does reduce symptoms in persons with prodromal schizophrenic symptoms consistent with the second hypothesis</a:t>
            </a:r>
          </a:p>
          <a:p>
            <a:r>
              <a:rPr lang="en-US" sz="2000" dirty="0" smtClean="0"/>
              <a:t>Olanzapine is thus vital for schizophrenia management</a:t>
            </a:r>
            <a:endParaRPr lang="en-US" sz="2000" dirty="0"/>
          </a:p>
        </p:txBody>
      </p:sp>
    </p:spTree>
    <p:extLst>
      <p:ext uri="{BB962C8B-B14F-4D97-AF65-F5344CB8AC3E}">
        <p14:creationId xmlns:p14="http://schemas.microsoft.com/office/powerpoint/2010/main" val="30022458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solidFill>
                  <a:schemeClr val="accent5">
                    <a:lumMod val="40000"/>
                    <a:lumOff val="60000"/>
                  </a:schemeClr>
                </a:solidFill>
                <a:latin typeface="Arial" panose="020B0604020202020204" pitchFamily="34" charset="0"/>
                <a:cs typeface="Arial" panose="020B0604020202020204" pitchFamily="34" charset="0"/>
              </a:rPr>
              <a:t>Note better!!!</a:t>
            </a:r>
            <a:endParaRPr lang="en-US" sz="6000" dirty="0">
              <a:solidFill>
                <a:schemeClr val="accent5">
                  <a:lumMod val="40000"/>
                  <a:lumOff val="60000"/>
                </a:schemeClr>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4674900"/>
              </p:ext>
            </p:extLst>
          </p:nvPr>
        </p:nvGraphicFramePr>
        <p:xfrm>
          <a:off x="677863" y="2160588"/>
          <a:ext cx="8596312" cy="1493520"/>
        </p:xfrm>
        <a:graphic>
          <a:graphicData uri="http://schemas.openxmlformats.org/drawingml/2006/table">
            <a:tbl>
              <a:tblPr firstRow="1" bandRow="1">
                <a:tableStyleId>{5C22544A-7EE6-4342-B048-85BDC9FD1C3A}</a:tableStyleId>
              </a:tblPr>
              <a:tblGrid>
                <a:gridCol w="8596312"/>
              </a:tblGrid>
              <a:tr h="370840">
                <a:tc>
                  <a:txBody>
                    <a:bodyPr/>
                    <a:lstStyle/>
                    <a:p>
                      <a:r>
                        <a:rPr lang="en-US" sz="2000" dirty="0" smtClean="0">
                          <a:latin typeface="Arial" panose="020B0604020202020204" pitchFamily="34" charset="0"/>
                          <a:cs typeface="Arial" panose="020B0604020202020204" pitchFamily="34" charset="0"/>
                        </a:rPr>
                        <a:t>Olanzapine is effective in; </a:t>
                      </a:r>
                      <a:endParaRPr lang="en-US" sz="2000" dirty="0">
                        <a:latin typeface="Arial" panose="020B0604020202020204" pitchFamily="34" charset="0"/>
                        <a:cs typeface="Arial" panose="020B0604020202020204" pitchFamily="34" charset="0"/>
                      </a:endParaRP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latin typeface="Arial" panose="020B0604020202020204" pitchFamily="34" charset="0"/>
                          <a:cs typeface="Arial" panose="020B0604020202020204" pitchFamily="34" charset="0"/>
                        </a:rPr>
                        <a:t>1. delaying conversion to psychosis and,</a:t>
                      </a:r>
                    </a:p>
                    <a:p>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2. reducing symptoms in persons with prodromal schizophrenic symptoms </a:t>
                      </a:r>
                      <a:endParaRPr lang="en-US" sz="20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3952296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latin typeface="Arial" panose="020B0604020202020204" pitchFamily="34" charset="0"/>
                <a:cs typeface="Arial" panose="020B0604020202020204" pitchFamily="34" charset="0"/>
              </a:rPr>
              <a:t>Reference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000" dirty="0" err="1">
                <a:latin typeface="Arial" panose="020B0604020202020204" pitchFamily="34" charset="0"/>
                <a:cs typeface="Arial" panose="020B0604020202020204" pitchFamily="34" charset="0"/>
              </a:rPr>
              <a:t>M</a:t>
            </a:r>
            <a:r>
              <a:rPr lang="en-US" sz="2000" dirty="0" err="1" smtClean="0">
                <a:latin typeface="Arial" panose="020B0604020202020204" pitchFamily="34" charset="0"/>
                <a:cs typeface="Arial" panose="020B0604020202020204" pitchFamily="34" charset="0"/>
              </a:rPr>
              <a:t>cGlashan</a:t>
            </a:r>
            <a:r>
              <a:rPr lang="en-US" sz="2000" dirty="0" smtClean="0">
                <a:latin typeface="Arial" panose="020B0604020202020204" pitchFamily="34" charset="0"/>
                <a:cs typeface="Arial" panose="020B0604020202020204" pitchFamily="34" charset="0"/>
              </a:rPr>
              <a:t>, T.H., </a:t>
            </a:r>
            <a:r>
              <a:rPr lang="en-US" sz="2000" dirty="0" err="1" smtClean="0">
                <a:latin typeface="Arial" panose="020B0604020202020204" pitchFamily="34" charset="0"/>
                <a:cs typeface="Arial" panose="020B0604020202020204" pitchFamily="34" charset="0"/>
              </a:rPr>
              <a:t>Zipursky</a:t>
            </a:r>
            <a:r>
              <a:rPr lang="en-US" sz="2000" dirty="0" smtClean="0">
                <a:latin typeface="Arial" panose="020B0604020202020204" pitchFamily="34" charset="0"/>
                <a:cs typeface="Arial" panose="020B0604020202020204" pitchFamily="34" charset="0"/>
              </a:rPr>
              <a:t>, R.B., </a:t>
            </a:r>
            <a:r>
              <a:rPr lang="en-US" sz="2000" dirty="0" err="1" smtClean="0">
                <a:latin typeface="Arial" panose="020B0604020202020204" pitchFamily="34" charset="0"/>
                <a:cs typeface="Arial" panose="020B0604020202020204" pitchFamily="34" charset="0"/>
              </a:rPr>
              <a:t>Perkins,D</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Addington,J</a:t>
            </a:r>
            <a:r>
              <a:rPr lang="en-US" sz="2000" dirty="0" smtClean="0">
                <a:latin typeface="Arial" panose="020B0604020202020204" pitchFamily="34" charset="0"/>
                <a:cs typeface="Arial" panose="020B0604020202020204" pitchFamily="34" charset="0"/>
              </a:rPr>
              <a:t>., Miller, </a:t>
            </a:r>
            <a:r>
              <a:rPr lang="en-US" sz="2000" dirty="0" err="1" smtClean="0">
                <a:latin typeface="Arial" panose="020B0604020202020204" pitchFamily="34" charset="0"/>
                <a:cs typeface="Arial" panose="020B0604020202020204" pitchFamily="34" charset="0"/>
              </a:rPr>
              <a:t>T.,Woods</a:t>
            </a:r>
            <a:r>
              <a:rPr lang="en-US" sz="2000" dirty="0" smtClean="0">
                <a:latin typeface="Arial" panose="020B0604020202020204" pitchFamily="34" charset="0"/>
                <a:cs typeface="Arial" panose="020B0604020202020204" pitchFamily="34" charset="0"/>
              </a:rPr>
              <a:t>, S.W., … &amp; </a:t>
            </a:r>
            <a:r>
              <a:rPr lang="en-US" sz="2000" dirty="0" err="1" smtClean="0">
                <a:latin typeface="Arial" panose="020B0604020202020204" pitchFamily="34" charset="0"/>
                <a:cs typeface="Arial" panose="020B0604020202020204" pitchFamily="34" charset="0"/>
              </a:rPr>
              <a:t>Addington</a:t>
            </a:r>
            <a:r>
              <a:rPr lang="en-US" sz="2000" dirty="0" smtClean="0">
                <a:latin typeface="Arial" panose="020B0604020202020204" pitchFamily="34" charset="0"/>
                <a:cs typeface="Arial" panose="020B0604020202020204" pitchFamily="34" charset="0"/>
              </a:rPr>
              <a:t>, D. (2006). Randomized, double-blind trial of olanzapine versus placebo in patients </a:t>
            </a:r>
            <a:r>
              <a:rPr lang="en-US" sz="2000" dirty="0" err="1" smtClean="0">
                <a:latin typeface="Arial" panose="020B0604020202020204" pitchFamily="34" charset="0"/>
                <a:cs typeface="Arial" panose="020B0604020202020204" pitchFamily="34" charset="0"/>
              </a:rPr>
              <a:t>prodromally</a:t>
            </a:r>
            <a:r>
              <a:rPr lang="en-US" sz="2000" dirty="0" smtClean="0">
                <a:latin typeface="Arial" panose="020B0604020202020204" pitchFamily="34" charset="0"/>
                <a:cs typeface="Arial" panose="020B0604020202020204" pitchFamily="34" charset="0"/>
              </a:rPr>
              <a:t> symptomatic for psychosis. American Journal of Psychiatry, 163(5), 790-799</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03952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6524"/>
            <a:ext cx="8596668" cy="4765183"/>
          </a:xfrm>
        </p:spPr>
        <p:txBody>
          <a:bodyPr>
            <a:normAutofit/>
          </a:bodyPr>
          <a:lstStyle/>
          <a:p>
            <a:pPr algn="ctr"/>
            <a:r>
              <a:rPr lang="en-US" sz="8800" dirty="0" smtClean="0"/>
              <a:t>Thank you!!!!!!</a:t>
            </a:r>
            <a:br>
              <a:rPr lang="en-US" sz="8800" dirty="0" smtClean="0"/>
            </a:br>
            <a:r>
              <a:rPr lang="en-US" sz="8800" dirty="0" smtClean="0"/>
              <a:t>Any question??</a:t>
            </a:r>
            <a:endParaRPr lang="en-US" sz="8800" dirty="0"/>
          </a:p>
        </p:txBody>
      </p:sp>
    </p:spTree>
    <p:extLst>
      <p:ext uri="{BB962C8B-B14F-4D97-AF65-F5344CB8AC3E}">
        <p14:creationId xmlns:p14="http://schemas.microsoft.com/office/powerpoint/2010/main" val="22463328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480</TotalTime>
  <Words>1180</Words>
  <Application>Microsoft Office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Trebuchet MS</vt:lpstr>
      <vt:lpstr>Wingdings 3</vt:lpstr>
      <vt:lpstr>Facet</vt:lpstr>
      <vt:lpstr>                     Randomized, Double-blind Trial Of Olanzapine Versus Placebo In Patients Prodromal  Symptomatic For Psychosis  </vt:lpstr>
      <vt:lpstr>What did the researchers hypothesize?</vt:lpstr>
      <vt:lpstr>The article has numerous authors</vt:lpstr>
      <vt:lpstr>The paper considers chronic schizophrenia </vt:lpstr>
      <vt:lpstr>We only know of three randomized studies</vt:lpstr>
      <vt:lpstr>Previous reports are key for this article’s rationale</vt:lpstr>
      <vt:lpstr>Post-hoc and covariance are used in the article</vt:lpstr>
      <vt:lpstr>Olanzapine is better than placebo</vt:lpstr>
      <vt:lpstr>Olanzapine is effective</vt:lpstr>
      <vt:lpstr>Where did the researchers fail? </vt:lpstr>
      <vt:lpstr>The results confirmed the hypotheses</vt:lpstr>
      <vt:lpstr>Note better!!!</vt:lpstr>
      <vt:lpstr>Reference </vt:lpstr>
      <vt:lpstr>Thank you!!!!!! Any question??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article </dc:title>
  <dc:creator>Lucy Nanta</dc:creator>
  <cp:lastModifiedBy>Lucy Nanta</cp:lastModifiedBy>
  <cp:revision>79</cp:revision>
  <dcterms:created xsi:type="dcterms:W3CDTF">2020-05-10T10:31:46Z</dcterms:created>
  <dcterms:modified xsi:type="dcterms:W3CDTF">2020-05-11T06:51:59Z</dcterms:modified>
</cp:coreProperties>
</file>